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4" r:id="rId16"/>
    <p:sldId id="270" r:id="rId17"/>
    <p:sldId id="276" r:id="rId18"/>
    <p:sldId id="275" r:id="rId19"/>
    <p:sldId id="272" r:id="rId20"/>
    <p:sldId id="273" r:id="rId21"/>
    <p:sldId id="277" r:id="rId22"/>
    <p:sldId id="278" r:id="rId23"/>
    <p:sldId id="279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49702E"/>
    <a:srgbClr val="000046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 snapToObjects="1">
      <p:cViewPr varScale="1">
        <p:scale>
          <a:sx n="103" d="100"/>
          <a:sy n="103" d="100"/>
        </p:scale>
        <p:origin x="2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19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510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29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386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5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72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849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60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895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741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1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2C7DE-940F-F84D-87FC-CB6C77FFB87A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0EEFD-EB3F-0045-A152-67C065F60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488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slide" Target="slide19.xml"/><Relationship Id="rId4" Type="http://schemas.openxmlformats.org/officeDocument/2006/relationships/slide" Target="slide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slide" Target="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slide" Target="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slide" Target="slide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71" y="1142106"/>
            <a:ext cx="3731142" cy="4008127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086098" y="1685112"/>
            <a:ext cx="2971800" cy="2971800"/>
          </a:xfrm>
          <a:prstGeom prst="ellipse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Client</a:t>
            </a:r>
          </a:p>
          <a:p>
            <a:pPr algn="ctr"/>
            <a:r>
              <a:rPr lang="en-US" sz="3200" b="1" dirty="0" smtClean="0"/>
              <a:t>Enrollment</a:t>
            </a:r>
            <a:endParaRPr lang="en-US" sz="3200" b="1" dirty="0"/>
          </a:p>
        </p:txBody>
      </p:sp>
      <p:sp>
        <p:nvSpPr>
          <p:cNvPr id="2" name="Flowchart: Document 1"/>
          <p:cNvSpPr/>
          <p:nvPr/>
        </p:nvSpPr>
        <p:spPr>
          <a:xfrm>
            <a:off x="0" y="-64066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Document 11"/>
          <p:cNvSpPr/>
          <p:nvPr/>
        </p:nvSpPr>
        <p:spPr>
          <a:xfrm flipH="1" flipV="1">
            <a:off x="0" y="5885069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hlinkClick r:id="rId3" action="ppaction://hlinksldjump"/>
          </p:cNvPr>
          <p:cNvSpPr/>
          <p:nvPr/>
        </p:nvSpPr>
        <p:spPr>
          <a:xfrm>
            <a:off x="3023884" y="5101740"/>
            <a:ext cx="3096229" cy="457999"/>
          </a:xfrm>
          <a:prstGeom prst="roundRect">
            <a:avLst/>
          </a:prstGeom>
          <a:solidFill>
            <a:srgbClr val="000046"/>
          </a:solidFill>
          <a:effectLst>
            <a:outerShdw blurRad="50800" dist="25400" dir="5400000" algn="ctr" rotWithShape="0">
              <a:schemeClr val="tx2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Click to Begin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71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4" y="6045556"/>
            <a:ext cx="67115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>
                <a:solidFill>
                  <a:schemeClr val="bg1"/>
                </a:solidFill>
              </a:rPr>
              <a:t>STOP</a:t>
            </a:r>
            <a:r>
              <a:rPr lang="en-US" sz="2400" i="1" dirty="0" smtClean="0">
                <a:solidFill>
                  <a:schemeClr val="bg1"/>
                </a:solidFill>
              </a:rPr>
              <a:t>: Notice the red light? Click to learn more.</a:t>
            </a:r>
          </a:p>
          <a:p>
            <a:pPr lvl="1"/>
            <a:r>
              <a:rPr lang="en-US" sz="2000" i="1" dirty="0" smtClean="0">
                <a:solidFill>
                  <a:schemeClr val="bg1"/>
                </a:solidFill>
              </a:rPr>
              <a:t>Click </a:t>
            </a:r>
            <a:r>
              <a:rPr lang="en-US" sz="2000" b="1" i="1" dirty="0" smtClean="0">
                <a:solidFill>
                  <a:schemeClr val="bg1"/>
                </a:solidFill>
              </a:rPr>
              <a:t>Search</a:t>
            </a:r>
            <a:r>
              <a:rPr lang="en-US" sz="2000" i="1" dirty="0" smtClean="0">
                <a:solidFill>
                  <a:schemeClr val="bg1"/>
                </a:solidFill>
              </a:rPr>
              <a:t> to search for the client</a:t>
            </a:r>
            <a:endParaRPr lang="en-US" sz="2000" i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rId3" action="ppaction://hlinksldjump"/>
          </p:cNvPr>
          <p:cNvSpPr/>
          <p:nvPr/>
        </p:nvSpPr>
        <p:spPr>
          <a:xfrm>
            <a:off x="4754088" y="3367974"/>
            <a:ext cx="398484" cy="151740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" action="ppaction://hlinkshowjump?jump=nextslide"/>
          </p:cNvPr>
          <p:cNvSpPr/>
          <p:nvPr/>
        </p:nvSpPr>
        <p:spPr>
          <a:xfrm>
            <a:off x="2540658" y="1822203"/>
            <a:ext cx="173513" cy="158997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35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After confirming the message, close the window</a:t>
            </a:r>
            <a:endParaRPr lang="en-US" sz="2400" i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490" y="1959009"/>
            <a:ext cx="3429000" cy="3429000"/>
          </a:xfrm>
          <a:prstGeom prst="rect">
            <a:avLst/>
          </a:prstGeom>
        </p:spPr>
      </p:pic>
      <p:sp>
        <p:nvSpPr>
          <p:cNvPr id="10" name="Rectangle 9">
            <a:hlinkClick r:id="" action="ppaction://hlinkshowjump?jump=previousslide"/>
          </p:cNvPr>
          <p:cNvSpPr/>
          <p:nvPr/>
        </p:nvSpPr>
        <p:spPr>
          <a:xfrm>
            <a:off x="5741058" y="2162629"/>
            <a:ext cx="209800" cy="159657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3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Click the tab header to scroll down</a:t>
            </a:r>
            <a:endParaRPr lang="en-US" sz="1200" i="1" dirty="0">
              <a:solidFill>
                <a:schemeClr val="bg1"/>
              </a:solidFill>
            </a:endParaRPr>
          </a:p>
          <a:p>
            <a:r>
              <a:rPr lang="en-US" sz="1600" i="1" dirty="0" smtClean="0">
                <a:solidFill>
                  <a:schemeClr val="bg1"/>
                </a:solidFill>
              </a:rPr>
              <a:t>Normally, you can just scroll down </a:t>
            </a:r>
            <a:r>
              <a:rPr lang="mr-IN" sz="1600" i="1" dirty="0" smtClean="0">
                <a:solidFill>
                  <a:schemeClr val="bg1"/>
                </a:solidFill>
              </a:rPr>
              <a:t>–</a:t>
            </a:r>
            <a:r>
              <a:rPr lang="en-US" sz="1600" i="1" dirty="0" smtClean="0">
                <a:solidFill>
                  <a:schemeClr val="bg1"/>
                </a:solidFill>
              </a:rPr>
              <a:t> minimizing the section is optional.</a:t>
            </a:r>
            <a:endParaRPr lang="en-US" sz="2800" i="1" dirty="0" smtClean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1575459" y="2526145"/>
            <a:ext cx="826656" cy="137226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98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5891667"/>
            <a:ext cx="6682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Click the checkbox to verify the client agrees with the </a:t>
            </a:r>
            <a:r>
              <a:rPr lang="en-US" sz="2400" b="1" i="1" dirty="0" smtClean="0">
                <a:solidFill>
                  <a:schemeClr val="bg1"/>
                </a:solidFill>
              </a:rPr>
              <a:t>Participant waiver</a:t>
            </a:r>
            <a:r>
              <a:rPr lang="en-US" sz="2400" i="1" dirty="0" smtClean="0">
                <a:solidFill>
                  <a:schemeClr val="bg1"/>
                </a:solidFill>
              </a:rPr>
              <a:t>.</a:t>
            </a:r>
            <a:endParaRPr lang="en-US" sz="2400" i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3621973" y="3839688"/>
            <a:ext cx="137228" cy="129969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5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5891667"/>
            <a:ext cx="6682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Click to verify the client agrees with the </a:t>
            </a:r>
          </a:p>
          <a:p>
            <a:r>
              <a:rPr lang="en-US" sz="2400" b="1" i="1" dirty="0" smtClean="0">
                <a:solidFill>
                  <a:schemeClr val="bg1"/>
                </a:solidFill>
              </a:rPr>
              <a:t>Refund Policy</a:t>
            </a:r>
            <a:r>
              <a:rPr lang="en-US" sz="2400" i="1" dirty="0" smtClean="0">
                <a:solidFill>
                  <a:schemeClr val="bg1"/>
                </a:solidFill>
              </a:rPr>
              <a:t>.</a:t>
            </a:r>
            <a:endParaRPr lang="en-US" sz="2400" i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3614716" y="3977574"/>
            <a:ext cx="151742" cy="137226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99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5934670"/>
            <a:ext cx="6682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chemeClr val="bg1"/>
                </a:solidFill>
              </a:rPr>
              <a:t>NOTE:</a:t>
            </a:r>
            <a:r>
              <a:rPr lang="en-US" i="1" dirty="0" smtClean="0">
                <a:solidFill>
                  <a:schemeClr val="bg1"/>
                </a:solidFill>
              </a:rPr>
              <a:t> if you wish to view the policies, to read to the client, click the respective links.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endParaRPr lang="en-US" i="1" dirty="0" smtClean="0">
              <a:solidFill>
                <a:schemeClr val="bg1"/>
              </a:solidFill>
            </a:endParaRPr>
          </a:p>
          <a:p>
            <a:r>
              <a:rPr lang="en-US" i="1" dirty="0" smtClean="0">
                <a:solidFill>
                  <a:schemeClr val="bg1"/>
                </a:solidFill>
              </a:rPr>
              <a:t>If </a:t>
            </a:r>
            <a:r>
              <a:rPr lang="en-US" i="1" dirty="0">
                <a:solidFill>
                  <a:schemeClr val="bg1"/>
                </a:solidFill>
              </a:rPr>
              <a:t>they already know them, </a:t>
            </a:r>
            <a:r>
              <a:rPr lang="en-US" b="1" i="1" dirty="0">
                <a:solidFill>
                  <a:schemeClr val="bg1"/>
                </a:solidFill>
              </a:rPr>
              <a:t>select Enroll and Pay.</a:t>
            </a:r>
          </a:p>
          <a:p>
            <a:endParaRPr lang="en-US" i="1" dirty="0" smtClean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rId3" action="ppaction://hlinksldjump"/>
          </p:cNvPr>
          <p:cNvSpPr/>
          <p:nvPr/>
        </p:nvSpPr>
        <p:spPr>
          <a:xfrm>
            <a:off x="6379687" y="3854202"/>
            <a:ext cx="783113" cy="129969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6379686" y="3998813"/>
            <a:ext cx="783113" cy="129969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" action="ppaction://hlinkshowjump?jump=nextslide"/>
          </p:cNvPr>
          <p:cNvSpPr/>
          <p:nvPr/>
        </p:nvSpPr>
        <p:spPr>
          <a:xfrm>
            <a:off x="7533573" y="3991353"/>
            <a:ext cx="783113" cy="129969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5" action="ppaction://hlinksldjump"/>
          </p:cNvPr>
          <p:cNvSpPr/>
          <p:nvPr/>
        </p:nvSpPr>
        <p:spPr>
          <a:xfrm>
            <a:off x="7162799" y="4293932"/>
            <a:ext cx="671385" cy="129787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39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Understand the policy, then close the window</a:t>
            </a:r>
            <a:endParaRPr lang="en-US" sz="2400" i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693" y="269932"/>
            <a:ext cx="4585497" cy="5902036"/>
          </a:xfrm>
          <a:prstGeom prst="rect">
            <a:avLst/>
          </a:prstGeom>
        </p:spPr>
      </p:pic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5450951" y="559459"/>
            <a:ext cx="224136" cy="188026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Understand the waiver, then close the window</a:t>
            </a:r>
            <a:endParaRPr lang="en-US" sz="2400" i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2006306"/>
            <a:ext cx="4019531" cy="3138055"/>
          </a:xfrm>
          <a:prstGeom prst="rect">
            <a:avLst/>
          </a:prstGeom>
        </p:spPr>
      </p:pic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4848430" y="4615543"/>
            <a:ext cx="275113" cy="108857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73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5886574"/>
            <a:ext cx="6682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This statement is noting that the client agrees to the waiver.</a:t>
            </a:r>
            <a:endParaRPr lang="en-US" sz="2400" i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1788098"/>
            <a:ext cx="4205866" cy="3283527"/>
          </a:xfrm>
          <a:prstGeom prst="rect">
            <a:avLst/>
          </a:prstGeom>
        </p:spPr>
      </p:pic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4891974" y="2504374"/>
            <a:ext cx="260598" cy="108198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0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Click </a:t>
            </a:r>
            <a:r>
              <a:rPr lang="en-US" sz="2400" b="1" i="1" dirty="0" smtClean="0">
                <a:solidFill>
                  <a:schemeClr val="bg1"/>
                </a:solidFill>
              </a:rPr>
              <a:t>Select</a:t>
            </a:r>
            <a:r>
              <a:rPr lang="en-US" sz="2400" i="1" dirty="0" smtClean="0">
                <a:solidFill>
                  <a:schemeClr val="bg1"/>
                </a:solidFill>
              </a:rPr>
              <a:t> to use the existing client as the payer.</a:t>
            </a:r>
            <a:endParaRPr lang="en-US" sz="2400" i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3106715" y="2061687"/>
            <a:ext cx="347685" cy="151742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22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71" y="1142106"/>
            <a:ext cx="3731142" cy="4008127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3086098" y="1685112"/>
            <a:ext cx="2971800" cy="2971800"/>
          </a:xfrm>
          <a:prstGeom prst="ellipse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3200" b="1" dirty="0" smtClean="0"/>
              <a:t>Error</a:t>
            </a:r>
            <a:r>
              <a:rPr lang="en-US" sz="3200" dirty="0" smtClean="0"/>
              <a:t>!</a:t>
            </a:r>
          </a:p>
          <a:p>
            <a:pPr algn="ctr"/>
            <a:r>
              <a:rPr lang="en-US" sz="1400" dirty="0" smtClean="0"/>
              <a:t>Please follow the on-screen</a:t>
            </a:r>
          </a:p>
          <a:p>
            <a:pPr algn="ctr"/>
            <a:r>
              <a:rPr lang="en-US" sz="1400" dirty="0" smtClean="0"/>
              <a:t>instructions to continue.</a:t>
            </a:r>
            <a:endParaRPr lang="en-US" sz="1400" dirty="0"/>
          </a:p>
        </p:txBody>
      </p:sp>
      <p:sp>
        <p:nvSpPr>
          <p:cNvPr id="18" name="Flowchart: Document 17"/>
          <p:cNvSpPr/>
          <p:nvPr/>
        </p:nvSpPr>
        <p:spPr>
          <a:xfrm>
            <a:off x="0" y="-64066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Document 18"/>
          <p:cNvSpPr/>
          <p:nvPr/>
        </p:nvSpPr>
        <p:spPr>
          <a:xfrm flipH="1" flipV="1">
            <a:off x="0" y="5885069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hlinkClick r:id="rId3" action="ppaction://hlinksldjump"/>
          </p:cNvPr>
          <p:cNvSpPr/>
          <p:nvPr/>
        </p:nvSpPr>
        <p:spPr>
          <a:xfrm>
            <a:off x="3023884" y="5101740"/>
            <a:ext cx="3096229" cy="457999"/>
          </a:xfrm>
          <a:prstGeom prst="roundRect">
            <a:avLst/>
          </a:prstGeom>
          <a:solidFill>
            <a:srgbClr val="000046"/>
          </a:solidFill>
          <a:effectLst>
            <a:outerShdw blurRad="50800" dist="25400" dir="5400000" algn="ctr" rotWithShape="0">
              <a:schemeClr val="tx2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Go 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Click the </a:t>
            </a:r>
            <a:r>
              <a:rPr lang="en-US" sz="2800" b="1" i="1" dirty="0" smtClean="0">
                <a:solidFill>
                  <a:schemeClr val="bg1"/>
                </a:solidFill>
              </a:rPr>
              <a:t>$</a:t>
            </a:r>
            <a:r>
              <a:rPr lang="en-US" sz="2800" i="1" dirty="0" smtClean="0">
                <a:solidFill>
                  <a:schemeClr val="bg1"/>
                </a:solidFill>
              </a:rPr>
              <a:t> to auto-apply the balance.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2061687" y="4071916"/>
            <a:ext cx="144303" cy="144484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7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Click </a:t>
            </a:r>
            <a:r>
              <a:rPr lang="en-US" sz="2800" b="1" i="1" dirty="0" smtClean="0">
                <a:solidFill>
                  <a:schemeClr val="bg1"/>
                </a:solidFill>
              </a:rPr>
              <a:t>Pay and Finish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7518400" y="4485574"/>
            <a:ext cx="689428" cy="151740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2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solidFill>
                  <a:schemeClr val="bg1"/>
                </a:solidFill>
              </a:rPr>
              <a:t>Send and Email Receipt to the client if requested.</a:t>
            </a:r>
            <a:endParaRPr lang="en-US" sz="2400" i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3106715" y="1764145"/>
            <a:ext cx="565399" cy="158998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3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Verify the email, then send.</a:t>
            </a:r>
            <a:endParaRPr lang="en-US" sz="2800" i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571" y="1545851"/>
            <a:ext cx="4118794" cy="3782291"/>
          </a:xfrm>
          <a:prstGeom prst="rect">
            <a:avLst/>
          </a:prstGeom>
        </p:spPr>
      </p:pic>
      <p:sp>
        <p:nvSpPr>
          <p:cNvPr id="10" name="Rectangle 9">
            <a:hlinkClick r:id="rId4" action="ppaction://hlinksldjump"/>
          </p:cNvPr>
          <p:cNvSpPr/>
          <p:nvPr/>
        </p:nvSpPr>
        <p:spPr>
          <a:xfrm>
            <a:off x="6858658" y="4529117"/>
            <a:ext cx="637971" cy="180769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97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71" y="1142106"/>
            <a:ext cx="3731142" cy="4008127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3086098" y="1685112"/>
            <a:ext cx="2971800" cy="2971800"/>
          </a:xfrm>
          <a:prstGeom prst="ellipse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en-US" sz="3200" b="1" dirty="0" smtClean="0"/>
              <a:t>Complete</a:t>
            </a:r>
            <a:endParaRPr lang="en-US" sz="3200" dirty="0" smtClean="0"/>
          </a:p>
          <a:p>
            <a:pPr algn="ctr"/>
            <a:r>
              <a:rPr lang="en-US" sz="1400" dirty="0" smtClean="0"/>
              <a:t>Please navigate to the next module</a:t>
            </a:r>
          </a:p>
          <a:p>
            <a:pPr algn="ctr"/>
            <a:r>
              <a:rPr lang="en-US" sz="1400" dirty="0" smtClean="0"/>
              <a:t>in the course to continue.</a:t>
            </a:r>
            <a:endParaRPr lang="en-US" sz="1400" dirty="0"/>
          </a:p>
        </p:txBody>
      </p:sp>
      <p:sp>
        <p:nvSpPr>
          <p:cNvPr id="17" name="Flowchart: Document 16"/>
          <p:cNvSpPr/>
          <p:nvPr/>
        </p:nvSpPr>
        <p:spPr>
          <a:xfrm>
            <a:off x="0" y="-64066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Document 17"/>
          <p:cNvSpPr/>
          <p:nvPr/>
        </p:nvSpPr>
        <p:spPr>
          <a:xfrm flipH="1" flipV="1">
            <a:off x="0" y="5885069"/>
            <a:ext cx="9144000" cy="998375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hlinkClick r:id="rId3" action="ppaction://hlinksldjump"/>
          </p:cNvPr>
          <p:cNvSpPr/>
          <p:nvPr/>
        </p:nvSpPr>
        <p:spPr>
          <a:xfrm>
            <a:off x="3023884" y="5101740"/>
            <a:ext cx="3096229" cy="457999"/>
          </a:xfrm>
          <a:prstGeom prst="roundRect">
            <a:avLst/>
          </a:prstGeom>
          <a:solidFill>
            <a:srgbClr val="000046"/>
          </a:solidFill>
          <a:effectLst>
            <a:outerShdw blurRad="50800" dist="25400" dir="5400000" algn="ctr" rotWithShape="0">
              <a:schemeClr val="tx2">
                <a:lumMod val="7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Restart Course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5" cy="5486400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Click </a:t>
            </a:r>
            <a:r>
              <a:rPr lang="en-US" sz="2800" b="1" i="1" dirty="0" smtClean="0">
                <a:solidFill>
                  <a:schemeClr val="bg1"/>
                </a:solidFill>
              </a:rPr>
              <a:t>Enroll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hlinkClick r:id="" action="ppaction://hlinkshowjump?jump=nextslide"/>
          </p:cNvPr>
          <p:cNvSpPr/>
          <p:nvPr/>
        </p:nvSpPr>
        <p:spPr>
          <a:xfrm>
            <a:off x="1793174" y="2170545"/>
            <a:ext cx="273132" cy="130628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426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5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Enter an </a:t>
            </a:r>
            <a:r>
              <a:rPr lang="en-US" sz="2800" b="1" i="1" dirty="0" smtClean="0">
                <a:solidFill>
                  <a:schemeClr val="bg1"/>
                </a:solidFill>
              </a:rPr>
              <a:t>Activity Name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2257630" y="2068945"/>
            <a:ext cx="1298369" cy="129969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97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Click </a:t>
            </a:r>
            <a:r>
              <a:rPr lang="en-US" sz="2800" b="1" i="1" dirty="0" smtClean="0">
                <a:solidFill>
                  <a:schemeClr val="bg1"/>
                </a:solidFill>
              </a:rPr>
              <a:t>Search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5806373" y="3803402"/>
            <a:ext cx="376713" cy="144484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031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Select Course #</a:t>
            </a:r>
            <a:r>
              <a:rPr lang="en-US" sz="2800" b="1" i="1" dirty="0" smtClean="0">
                <a:solidFill>
                  <a:schemeClr val="bg1"/>
                </a:solidFill>
              </a:rPr>
              <a:t>24629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1560944" y="3005116"/>
            <a:ext cx="1298369" cy="129969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4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Enter the </a:t>
            </a:r>
            <a:r>
              <a:rPr lang="en-US" sz="2800" b="1" i="1" dirty="0" smtClean="0">
                <a:solidFill>
                  <a:schemeClr val="bg1"/>
                </a:solidFill>
              </a:rPr>
              <a:t>First Name </a:t>
            </a:r>
            <a:r>
              <a:rPr lang="en-US" sz="2800" i="1" dirty="0" smtClean="0">
                <a:solidFill>
                  <a:schemeClr val="bg1"/>
                </a:solidFill>
              </a:rPr>
              <a:t>of the client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hlinkClick r:id="" action="ppaction://hlinkshowjump?jump=nextslide"/>
          </p:cNvPr>
          <p:cNvSpPr/>
          <p:nvPr/>
        </p:nvSpPr>
        <p:spPr>
          <a:xfrm>
            <a:off x="2395515" y="2410031"/>
            <a:ext cx="1298369" cy="129969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76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18" y="269932"/>
            <a:ext cx="9225234" cy="5486399"/>
          </a:xfrm>
          <a:prstGeom prst="rect">
            <a:avLst/>
          </a:prstGeom>
        </p:spPr>
      </p:pic>
      <p:sp>
        <p:nvSpPr>
          <p:cNvPr id="7" name="Flowchart: Document 5"/>
          <p:cNvSpPr/>
          <p:nvPr/>
        </p:nvSpPr>
        <p:spPr>
          <a:xfrm flipH="1" flipV="1">
            <a:off x="0" y="5617367"/>
            <a:ext cx="9144000" cy="1240633"/>
          </a:xfrm>
          <a:prstGeom prst="flowChartDocument">
            <a:avLst/>
          </a:prstGeom>
          <a:solidFill>
            <a:srgbClr val="0000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94560" rtlCol="0" anchor="ctr"/>
          <a:lstStyle/>
          <a:p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77190" y="4700292"/>
            <a:ext cx="1828800" cy="1828800"/>
          </a:xfrm>
          <a:prstGeom prst="ellipse">
            <a:avLst/>
          </a:prstGeom>
          <a:solidFill>
            <a:srgbClr val="49702E"/>
          </a:solidFill>
          <a:ln w="63500">
            <a:solidFill>
              <a:schemeClr val="bg1"/>
            </a:solidFill>
          </a:ln>
          <a:effectLst>
            <a:outerShdw blurRad="50800" dist="50800" dir="1140000" algn="ctr" rotWithShape="0">
              <a:schemeClr val="bg2">
                <a:lumMod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i="1" dirty="0" smtClean="0">
                <a:latin typeface="Tw Cen MT Condensed Extra Bold" panose="020B0803020202020204" pitchFamily="34" charset="0"/>
                <a:cs typeface="Aharoni" panose="02010803020104030203" pitchFamily="2" charset="-79"/>
              </a:rPr>
              <a:t>Tip:</a:t>
            </a:r>
            <a:endParaRPr lang="en-US" sz="4800" i="1" dirty="0">
              <a:latin typeface="Tw Cen MT Condensed Extra Bold" panose="020B08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3625" y="6045556"/>
            <a:ext cx="668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</a:rPr>
              <a:t>Enter the </a:t>
            </a:r>
            <a:r>
              <a:rPr lang="en-US" sz="2800" b="1" i="1" dirty="0" smtClean="0">
                <a:solidFill>
                  <a:schemeClr val="bg1"/>
                </a:solidFill>
              </a:rPr>
              <a:t>Last Name</a:t>
            </a:r>
            <a:r>
              <a:rPr lang="en-US" sz="2800" i="1" dirty="0" smtClean="0">
                <a:solidFill>
                  <a:schemeClr val="bg1"/>
                </a:solidFill>
              </a:rPr>
              <a:t> of the client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2388258" y="2714831"/>
            <a:ext cx="1298369" cy="129969"/>
          </a:xfrm>
          <a:prstGeom prst="rect">
            <a:avLst/>
          </a:prstGeom>
          <a:solidFill>
            <a:srgbClr val="5B9BD5">
              <a:alpha val="0"/>
            </a:srgb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mple_Trainer_ActiveBWC_Customers" id="{A860BC7E-C09D-2C44-A353-EC64E1BEF3BD}" vid="{4BABD2AE-AF75-7D43-B25B-00C8498628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Sample_Trainer_ActiveBWC</Template>
  <TotalTime>148</TotalTime>
  <Words>270</Words>
  <Application>Microsoft Office PowerPoint</Application>
  <PresentationFormat>On-screen Show (4:3)</PresentationFormat>
  <Paragraphs>55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Aharoni</vt:lpstr>
      <vt:lpstr>Arial</vt:lpstr>
      <vt:lpstr>Calibri</vt:lpstr>
      <vt:lpstr>Calibri Light</vt:lpstr>
      <vt:lpstr>Mangal</vt:lpstr>
      <vt:lpstr>Tw Cen MT Condensed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Goulet</dc:creator>
  <cp:lastModifiedBy>Justin Goulet</cp:lastModifiedBy>
  <cp:revision>13</cp:revision>
  <dcterms:created xsi:type="dcterms:W3CDTF">2016-12-21T18:46:56Z</dcterms:created>
  <dcterms:modified xsi:type="dcterms:W3CDTF">2016-12-21T23:58:52Z</dcterms:modified>
</cp:coreProperties>
</file>

<file path=docProps/thumbnail.jpeg>
</file>